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9"/>
  </p:notesMasterIdLst>
  <p:handoutMasterIdLst>
    <p:handoutMasterId r:id="rId50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06" r:id="rId21"/>
    <p:sldId id="307" r:id="rId22"/>
    <p:sldId id="325" r:id="rId23"/>
    <p:sldId id="314" r:id="rId24"/>
    <p:sldId id="330" r:id="rId25"/>
    <p:sldId id="326" r:id="rId26"/>
    <p:sldId id="327" r:id="rId27"/>
    <p:sldId id="328" r:id="rId28"/>
    <p:sldId id="337" r:id="rId29"/>
    <p:sldId id="342" r:id="rId30"/>
    <p:sldId id="343" r:id="rId31"/>
    <p:sldId id="344" r:id="rId32"/>
    <p:sldId id="333" r:id="rId33"/>
    <p:sldId id="339" r:id="rId34"/>
    <p:sldId id="268" r:id="rId35"/>
    <p:sldId id="296" r:id="rId36"/>
    <p:sldId id="299" r:id="rId37"/>
    <p:sldId id="310" r:id="rId38"/>
    <p:sldId id="312" r:id="rId39"/>
    <p:sldId id="313" r:id="rId40"/>
    <p:sldId id="272" r:id="rId41"/>
    <p:sldId id="276" r:id="rId42"/>
    <p:sldId id="273" r:id="rId43"/>
    <p:sldId id="274" r:id="rId44"/>
    <p:sldId id="341" r:id="rId45"/>
    <p:sldId id="279" r:id="rId46"/>
    <p:sldId id="278" r:id="rId47"/>
    <p:sldId id="277" r:id="rId48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019" autoAdjust="0"/>
  </p:normalViewPr>
  <p:slideViewPr>
    <p:cSldViewPr>
      <p:cViewPr>
        <p:scale>
          <a:sx n="70" d="100"/>
          <a:sy n="70" d="100"/>
        </p:scale>
        <p:origin x="-1122" y="-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11:31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11:31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11:31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11:31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11:31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11:31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i="1" dirty="0" smtClean="0"/>
              <a:t>5’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772398" cy="1254919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>
                <a:latin typeface="Segoe UI Light" pitchFamily="34" charset="0"/>
              </a:rPr>
              <a:t>Làm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nào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thiết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kế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trúc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phần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mềm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chung </a:t>
            </a:r>
            <a:r>
              <a:rPr lang="vi-VN" smtClean="0">
                <a:latin typeface="Segoe UI Light" pitchFamily="34" charset="0"/>
              </a:rPr>
              <a:t>có </a:t>
            </a:r>
            <a:r>
              <a:rPr lang="vi-VN" dirty="0" err="1">
                <a:latin typeface="Segoe UI Light" pitchFamily="34" charset="0"/>
              </a:rPr>
              <a:t>thể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tổ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chức</a:t>
            </a:r>
            <a:r>
              <a:rPr lang="vi-VN" dirty="0">
                <a:latin typeface="Segoe UI Light" pitchFamily="34" charset="0"/>
              </a:rPr>
              <a:t> thông tin </a:t>
            </a:r>
            <a:r>
              <a:rPr lang="vi-VN" dirty="0" err="1">
                <a:latin typeface="Segoe UI Light" pitchFamily="34" charset="0"/>
              </a:rPr>
              <a:t>một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cách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>
                <a:latin typeface="Segoe UI Light" pitchFamily="34" charset="0"/>
              </a:rPr>
              <a:t>linh </a:t>
            </a:r>
            <a:r>
              <a:rPr lang="vi-VN" smtClean="0">
                <a:latin typeface="Segoe UI Light" pitchFamily="34" charset="0"/>
              </a:rPr>
              <a:t>hoạt </a:t>
            </a:r>
            <a:r>
              <a:rPr lang="vi-VN" dirty="0" err="1">
                <a:latin typeface="Segoe UI Light" pitchFamily="34" charset="0"/>
              </a:rPr>
              <a:t>đảm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bảo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khả</a:t>
            </a:r>
            <a:r>
              <a:rPr lang="vi-VN" dirty="0">
                <a:latin typeface="Segoe UI Light" pitchFamily="34" charset="0"/>
              </a:rPr>
              <a:t> năng </a:t>
            </a:r>
            <a:r>
              <a:rPr lang="vi-VN" dirty="0" err="1">
                <a:latin typeface="Segoe UI Light" pitchFamily="34" charset="0"/>
              </a:rPr>
              <a:t>tìm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kiếm</a:t>
            </a:r>
            <a:r>
              <a:rPr lang="vi-VN" dirty="0">
                <a:latin typeface="Segoe UI Light" pitchFamily="34" charset="0"/>
              </a:rPr>
              <a:t> </a:t>
            </a:r>
            <a:r>
              <a:rPr lang="vi-VN" dirty="0" err="1">
                <a:latin typeface="Segoe UI Light" pitchFamily="34" charset="0"/>
              </a:rPr>
              <a:t>và</a:t>
            </a:r>
            <a:r>
              <a:rPr lang="vi-VN" dirty="0">
                <a:latin typeface="Segoe UI Light" pitchFamily="34" charset="0"/>
              </a:rPr>
              <a:t> so </a:t>
            </a:r>
            <a:r>
              <a:rPr lang="vi-VN" dirty="0" err="1" smtClean="0">
                <a:latin typeface="Segoe UI Light" pitchFamily="34" charset="0"/>
              </a:rPr>
              <a:t>khớp</a:t>
            </a:r>
            <a:endParaRPr lang="en-US" dirty="0" smtClean="0">
              <a:latin typeface="Segoe UI Light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70308"/>
            <a:ext cx="8424936" cy="415499"/>
          </a:xfrm>
        </p:spPr>
        <p:txBody>
          <a:bodyPr/>
          <a:lstStyle/>
          <a:p>
            <a:r>
              <a:rPr lang="en-US" sz="2800" smtClean="0"/>
              <a:t>Giải pháp ứng dụng cây quyết định giúp tăng sự linh hoạt về thứ tự các tập thuộc tính của 1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113335"/>
            <a:ext cx="6642484" cy="1000274"/>
          </a:xfrm>
        </p:spPr>
        <p:txBody>
          <a:bodyPr/>
          <a:lstStyle/>
          <a:p>
            <a:r>
              <a:rPr lang="en-US" b="1" u="sng" smtClean="0">
                <a:latin typeface="Segoe UI Light" pitchFamily="34" charset="0"/>
              </a:rPr>
              <a:t>Vấn đề: </a:t>
            </a:r>
            <a:r>
              <a:rPr lang="en-US" smtClean="0">
                <a:latin typeface="Segoe UI Light" pitchFamily="34" charset="0"/>
              </a:rPr>
              <a:t>góc nhìn (view) theo thứ tự các thuộc tính của 1 đối tượng</a:t>
            </a:r>
          </a:p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 Light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485040" y="1455911"/>
            <a:ext cx="4427984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mtClean="0">
                <a:latin typeface="Segoe UI Light" pitchFamily="34" charset="0"/>
              </a:rPr>
              <a:t>Linh hoạt về </a:t>
            </a:r>
            <a:r>
              <a:rPr lang="en-US" i="1" smtClean="0">
                <a:solidFill>
                  <a:schemeClr val="tx1"/>
                </a:solidFill>
                <a:latin typeface="Segoe UI Light" pitchFamily="34" charset="0"/>
              </a:rPr>
              <a:t>thứ tự </a:t>
            </a:r>
            <a:r>
              <a:rPr lang="en-US" i="1" smtClean="0">
                <a:latin typeface="Segoe UI Light" pitchFamily="34" charset="0"/>
              </a:rPr>
              <a:t>các thuộc tính</a:t>
            </a:r>
          </a:p>
          <a:p>
            <a:r>
              <a:rPr lang="en-US" b="1" u="sng" smtClean="0">
                <a:latin typeface="Segoe UI Light" pitchFamily="34" charset="0"/>
              </a:rPr>
              <a:t>Nhận xét thấy:</a:t>
            </a:r>
          </a:p>
          <a:p>
            <a:pPr lvl="1"/>
            <a:r>
              <a:rPr lang="en-US" smtClean="0">
                <a:latin typeface="Segoe UI Light" pitchFamily="34" charset="0"/>
              </a:rPr>
              <a:t>Các thuộc tính được phân lớp dựa theo quy luật (sinh ra từ thống kê tập dữ liệu)</a:t>
            </a:r>
          </a:p>
          <a:p>
            <a:pPr lvl="1"/>
            <a:r>
              <a:rPr lang="en-US" smtClean="0">
                <a:latin typeface="Segoe UI Light" pitchFamily="34" charset="0"/>
              </a:rPr>
              <a:t>Thứ tự các thuộc tính có cấu trúc cây phân cấp</a:t>
            </a:r>
          </a:p>
          <a:p>
            <a:pPr>
              <a:buFont typeface="Symbol" pitchFamily="18" charset="2"/>
              <a:buChar char="Þ"/>
            </a:pPr>
            <a:r>
              <a:rPr lang="en-US" b="1" u="sng" smtClean="0">
                <a:latin typeface="Segoe UI Light" pitchFamily="34" charset="0"/>
              </a:rPr>
              <a:t>Giải pháp: </a:t>
            </a:r>
            <a:r>
              <a:rPr lang="en-US" smtClean="0">
                <a:latin typeface="Segoe UI Light" pitchFamily="34" charset="0"/>
              </a:rPr>
              <a:t>ứng dụng cây quyết định để phân lớp tập các thuộc tính giúp mô tả linh hoạt thông tin của đối tượng theo các góc nhìn khác nhau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547"/>
            <a:ext cx="731520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22"/>
          <p:cNvSpPr>
            <a:spLocks noChangeArrowheads="1"/>
          </p:cNvSpPr>
          <p:nvPr/>
        </p:nvSpPr>
        <p:spPr bwMode="auto">
          <a:xfrm>
            <a:off x="-16206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Chất liệu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2" name="Rectangle 123"/>
          <p:cNvSpPr>
            <a:spLocks noChangeArrowheads="1"/>
          </p:cNvSpPr>
          <p:nvPr/>
        </p:nvSpPr>
        <p:spPr bwMode="auto">
          <a:xfrm>
            <a:off x="-6345088" y="41381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Màu sắc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3" name="Rectangle 124"/>
          <p:cNvSpPr>
            <a:spLocks noChangeArrowheads="1"/>
          </p:cNvSpPr>
          <p:nvPr/>
        </p:nvSpPr>
        <p:spPr bwMode="auto">
          <a:xfrm>
            <a:off x="-3906688" y="2156916"/>
            <a:ext cx="1447800" cy="381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r>
              <a:rPr lang="en-US" smtClean="0">
                <a:solidFill>
                  <a:schemeClr val="bg1"/>
                </a:solidFill>
                <a:latin typeface="Segoe UI Light" pitchFamily="34" charset="0"/>
              </a:rPr>
              <a:t>Có nón</a:t>
            </a:r>
            <a:endParaRPr lang="en-US">
              <a:solidFill>
                <a:schemeClr val="bg1"/>
              </a:solidFill>
              <a:latin typeface="Segoe UI Light" pitchFamily="34" charset="0"/>
            </a:endParaRPr>
          </a:p>
        </p:txBody>
      </p:sp>
      <p:cxnSp>
        <p:nvCxnSpPr>
          <p:cNvPr id="14" name="AutoShape 125"/>
          <p:cNvCxnSpPr>
            <a:cxnSpLocks noChangeShapeType="1"/>
            <a:stCxn id="13" idx="2"/>
            <a:endCxn id="12" idx="0"/>
          </p:cNvCxnSpPr>
          <p:nvPr/>
        </p:nvCxnSpPr>
        <p:spPr bwMode="auto">
          <a:xfrm flipH="1">
            <a:off x="-5621188" y="2537916"/>
            <a:ext cx="24384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26"/>
          <p:cNvCxnSpPr>
            <a:cxnSpLocks noChangeShapeType="1"/>
            <a:stCxn id="13" idx="2"/>
            <a:endCxn id="11" idx="0"/>
          </p:cNvCxnSpPr>
          <p:nvPr/>
        </p:nvCxnSpPr>
        <p:spPr bwMode="auto">
          <a:xfrm>
            <a:off x="-3182788" y="2537916"/>
            <a:ext cx="228600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29"/>
          <p:cNvSpPr>
            <a:spLocks noChangeArrowheads="1"/>
          </p:cNvSpPr>
          <p:nvPr/>
        </p:nvSpPr>
        <p:spPr bwMode="auto">
          <a:xfrm>
            <a:off x="-3525688" y="4138116"/>
            <a:ext cx="685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</a:t>
            </a:r>
            <a:endParaRPr lang="en-US" sz="1600">
              <a:latin typeface="Segoe UI Light" pitchFamily="34" charset="0"/>
            </a:endParaRPr>
          </a:p>
        </p:txBody>
      </p:sp>
      <p:cxnSp>
        <p:nvCxnSpPr>
          <p:cNvPr id="17" name="AutoShape 130"/>
          <p:cNvCxnSpPr>
            <a:cxnSpLocks noChangeShapeType="1"/>
            <a:stCxn id="13" idx="2"/>
            <a:endCxn id="16" idx="0"/>
          </p:cNvCxnSpPr>
          <p:nvPr/>
        </p:nvCxnSpPr>
        <p:spPr bwMode="auto">
          <a:xfrm>
            <a:off x="-3182788" y="2537916"/>
            <a:ext cx="0" cy="1600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33"/>
          <p:cNvSpPr>
            <a:spLocks noChangeArrowheads="1"/>
          </p:cNvSpPr>
          <p:nvPr/>
        </p:nvSpPr>
        <p:spPr bwMode="auto">
          <a:xfrm>
            <a:off x="-49734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Dày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19" name="Rectangle 134"/>
          <p:cNvSpPr>
            <a:spLocks noChangeArrowheads="1"/>
          </p:cNvSpPr>
          <p:nvPr/>
        </p:nvSpPr>
        <p:spPr bwMode="auto">
          <a:xfrm>
            <a:off x="-3754288" y="3223716"/>
            <a:ext cx="1185664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Không có</a:t>
            </a:r>
            <a:endParaRPr lang="en-US" sz="1600">
              <a:latin typeface="Segoe UI Light" pitchFamily="34" charset="0"/>
            </a:endParaRPr>
          </a:p>
        </p:txBody>
      </p:sp>
      <p:sp>
        <p:nvSpPr>
          <p:cNvPr id="20" name="Rectangle 135"/>
          <p:cNvSpPr>
            <a:spLocks noChangeArrowheads="1"/>
          </p:cNvSpPr>
          <p:nvPr/>
        </p:nvSpPr>
        <p:spPr bwMode="auto">
          <a:xfrm>
            <a:off x="-2154088" y="3223716"/>
            <a:ext cx="838200" cy="381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600" smtClean="0">
                <a:latin typeface="Segoe UI Light" pitchFamily="34" charset="0"/>
              </a:rPr>
              <a:t>Mỏng</a:t>
            </a:r>
            <a:endParaRPr lang="en-US" sz="1600">
              <a:latin typeface="Segoe U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0178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3716"/>
            <a:ext cx="3115326" cy="12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47664" y="2786755"/>
            <a:ext cx="2180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mùa đông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6871" y="4521728"/>
            <a:ext cx="22153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00B050"/>
                </a:solidFill>
              </a:rPr>
              <a:t>Gốc nhìn khi trời có mưa đá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  <a:effectLst/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GIẢNG VIÊN HƯỚNG DẪN:	TS. </a:t>
            </a:r>
            <a:r>
              <a:rPr lang="en-US" sz="1800" dirty="0" err="1" smtClean="0">
                <a:effectLst/>
              </a:rPr>
              <a:t>Trần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vũ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bình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</a:t>
            </a:r>
            <a:r>
              <a:rPr lang="en-US" sz="1800" dirty="0" err="1" smtClean="0">
                <a:effectLst/>
              </a:rPr>
              <a:t>Sinh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viên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thực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hiện</a:t>
            </a:r>
            <a:r>
              <a:rPr lang="en-US" sz="1800" dirty="0" smtClean="0">
                <a:effectLst/>
              </a:rPr>
              <a:t>: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trung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hiếu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Phùng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chí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nguyên</a:t>
            </a:r>
            <a:endParaRPr lang="en-US" sz="18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effectLst/>
              </a:rPr>
              <a:t>					</a:t>
            </a:r>
            <a:r>
              <a:rPr lang="en-US" sz="1800" dirty="0" err="1" smtClean="0">
                <a:effectLst/>
              </a:rPr>
              <a:t>Lê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dương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công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phúc</a:t>
            </a:r>
            <a:endParaRPr lang="en-US" sz="18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smtClean="0"/>
              <a:t>Xác định tập attribute của các object có những thông tin chung</a:t>
            </a:r>
          </a:p>
          <a:p>
            <a:r>
              <a:rPr lang="en-US" smtClean="0"/>
              <a:t>Xử lý tập attribute bằng Pivot </a:t>
            </a:r>
            <a:r>
              <a:rPr lang="en-US" smtClean="0"/>
              <a:t>transformation</a:t>
            </a:r>
          </a:p>
          <a:p>
            <a:r>
              <a:rPr lang="en-US" smtClean="0"/>
              <a:t>//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915816" y="2847545"/>
            <a:ext cx="1440160" cy="792088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Tag Attribute</a:t>
            </a:r>
            <a:endParaRPr lang="en-US" dirty="0"/>
          </a:p>
        </p:txBody>
      </p:sp>
      <p:sp>
        <p:nvSpPr>
          <p:cNvPr id="3" name="Snip Single Corner Rectangle 2"/>
          <p:cNvSpPr/>
          <p:nvPr/>
        </p:nvSpPr>
        <p:spPr>
          <a:xfrm>
            <a:off x="801075" y="2883549"/>
            <a:ext cx="1224136" cy="720080"/>
          </a:xfrm>
          <a:prstGeom prst="snip1Rect">
            <a:avLst/>
          </a:prstGeom>
          <a:solidFill>
            <a:srgbClr val="00B05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Object</a:t>
            </a:r>
            <a:endParaRPr lang="en-US" dirty="0"/>
          </a:p>
        </p:txBody>
      </p:sp>
      <p:cxnSp>
        <p:nvCxnSpPr>
          <p:cNvPr id="18" name="Straight Connector 17"/>
          <p:cNvCxnSpPr>
            <a:stCxn id="3" idx="0"/>
            <a:endCxn id="2" idx="1"/>
          </p:cNvCxnSpPr>
          <p:nvPr/>
        </p:nvCxnSpPr>
        <p:spPr>
          <a:xfrm>
            <a:off x="2025211" y="3243589"/>
            <a:ext cx="890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Pivot Transformation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85092"/>
              </p:ext>
            </p:extLst>
          </p:nvPr>
        </p:nvGraphicFramePr>
        <p:xfrm>
          <a:off x="2051720" y="915566"/>
          <a:ext cx="16561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</a:tblGrid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Tag Attribute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Software</a:t>
                      </a:r>
                      <a:r>
                        <a:rPr lang="en-US" sz="1600" baseline="0" smtClean="0"/>
                        <a:t> design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Testing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C#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824004"/>
              </p:ext>
            </p:extLst>
          </p:nvPr>
        </p:nvGraphicFramePr>
        <p:xfrm>
          <a:off x="2051720" y="3169403"/>
          <a:ext cx="165618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</a:tblGrid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Tag Attribute</a:t>
                      </a:r>
                      <a:endParaRPr lang="en-US" sz="160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r>
                        <a:rPr lang="en-US" sz="1600" smtClean="0"/>
                        <a:t>Testing</a:t>
                      </a:r>
                      <a:endParaRPr lang="en-US" sz="160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r>
                        <a:rPr lang="en-US" sz="1600" smtClean="0"/>
                        <a:t>Quick test pro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16777" y="3363838"/>
            <a:ext cx="1296144" cy="576064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&lt;Job&gt;</a:t>
            </a:r>
          </a:p>
          <a:p>
            <a:pPr algn="ctr"/>
            <a:r>
              <a:rPr lang="en-US" smtClean="0"/>
              <a:t>Tester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9211" y="1491630"/>
            <a:ext cx="1312382" cy="576064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&lt;Job&gt;</a:t>
            </a:r>
          </a:p>
          <a:p>
            <a:pPr algn="ctr"/>
            <a:r>
              <a:rPr lang="en-US" smtClean="0"/>
              <a:t>Developer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471593" y="1779662"/>
            <a:ext cx="5801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1412921" y="3651870"/>
            <a:ext cx="63879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rot="2369993">
            <a:off x="3758900" y="1689942"/>
            <a:ext cx="864096" cy="432048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19335332">
            <a:off x="3739567" y="3059397"/>
            <a:ext cx="864096" cy="432048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15927"/>
              </p:ext>
            </p:extLst>
          </p:nvPr>
        </p:nvGraphicFramePr>
        <p:xfrm>
          <a:off x="4662254" y="1981087"/>
          <a:ext cx="439248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/>
                <a:gridCol w="936104"/>
                <a:gridCol w="864096"/>
                <a:gridCol w="561662"/>
                <a:gridCol w="878497"/>
              </a:tblGrid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Object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Software</a:t>
                      </a:r>
                      <a:r>
                        <a:rPr lang="en-US" sz="1400" baseline="0" smtClean="0"/>
                        <a:t> design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Testing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C#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Quick</a:t>
                      </a:r>
                      <a:r>
                        <a:rPr lang="en-US" sz="1400" baseline="0" smtClean="0"/>
                        <a:t> test pro</a:t>
                      </a:r>
                      <a:endParaRPr lang="en-US" sz="14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Developer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Tester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8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69715"/>
          </a:xfrm>
        </p:spPr>
        <p:txBody>
          <a:bodyPr/>
          <a:lstStyle/>
          <a:p>
            <a:r>
              <a:rPr lang="en-US" smtClean="0"/>
              <a:t>Khả năng xuất ra các tập training set từ tập attribute linh hoạt của những đối tượng tương đồng</a:t>
            </a:r>
          </a:p>
          <a:p>
            <a:r>
              <a:rPr lang="en-US" smtClean="0"/>
              <a:t>Tái cấu trúc tập attribute bằng decision </a:t>
            </a:r>
            <a:r>
              <a:rPr lang="en-US" smtClean="0"/>
              <a:t>tree</a:t>
            </a:r>
          </a:p>
          <a:p>
            <a:r>
              <a:rPr lang="en-US" smtClean="0"/>
              <a:t>Đảm bảo tính linh hoạt trong việc chọn thuộc tính khai thác dữ liệu 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0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29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Phúc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1702</Words>
  <Application>Microsoft Office PowerPoint</Application>
  <PresentationFormat>On-screen Show (16:9)</PresentationFormat>
  <Paragraphs>245</Paragraphs>
  <Slides>42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ứng dụng cây quyết định giúp tăng sự linh hoạt về thứ tự các tập thuộc tính của 1 đối tượng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Pivot Transformation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2012-01-08T16:34:23Z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